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13" r:id="rId4"/>
    <p:sldId id="314" r:id="rId5"/>
    <p:sldId id="315" r:id="rId6"/>
    <p:sldId id="316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28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06-Oct-22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06-Oct-22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06-Oct-22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06-Oct-22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06-Oct-22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685800"/>
            <a:ext cx="8077200" cy="533399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DR.SNSRCAS, CBE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8305800" cy="4191000"/>
          </a:xfrm>
        </p:spPr>
        <p:txBody>
          <a:bodyPr/>
          <a:lstStyle/>
          <a:p>
            <a:endParaRPr lang="en-US" b="1" dirty="0" smtClean="0">
              <a:solidFill>
                <a:srgbClr val="FF0000"/>
              </a:solidFill>
            </a:endParaRPr>
          </a:p>
          <a:p>
            <a:r>
              <a:rPr lang="en-US" b="1" dirty="0" smtClean="0">
                <a:solidFill>
                  <a:srgbClr val="FF0000"/>
                </a:solidFill>
              </a:rPr>
              <a:t>SUBJECT: </a:t>
            </a:r>
            <a:r>
              <a:rPr lang="en-US" b="1" dirty="0" smtClean="0">
                <a:solidFill>
                  <a:srgbClr val="002060"/>
                </a:solidFill>
              </a:rPr>
              <a:t>CLOUD TECHNOLOGY FUNDAMENTALS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COURSE CODE:</a:t>
            </a:r>
            <a:r>
              <a:rPr lang="en-US" b="1" dirty="0" smtClean="0">
                <a:solidFill>
                  <a:srgbClr val="002060"/>
                </a:solidFill>
              </a:rPr>
              <a:t>21UCA501 UNIT </a:t>
            </a:r>
            <a:r>
              <a:rPr lang="en-US" b="1" smtClean="0">
                <a:solidFill>
                  <a:srgbClr val="002060"/>
                </a:solidFill>
              </a:rPr>
              <a:t>- </a:t>
            </a:r>
            <a:r>
              <a:rPr lang="en-US" b="1" smtClean="0">
                <a:solidFill>
                  <a:srgbClr val="002060"/>
                </a:solidFill>
              </a:rPr>
              <a:t>IV</a:t>
            </a:r>
            <a:endParaRPr lang="en-US" b="1" dirty="0" smtClean="0">
              <a:solidFill>
                <a:srgbClr val="002060"/>
              </a:solidFill>
            </a:endParaRP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TITLE: </a:t>
            </a:r>
            <a:r>
              <a:rPr lang="en-US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Exploring Microsoft Cloud </a:t>
            </a:r>
            <a:r>
              <a:rPr lang="en-US" b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Services</a:t>
            </a:r>
          </a:p>
          <a:p>
            <a:pPr algn="l"/>
            <a:r>
              <a:rPr lang="en-US" b="1" dirty="0" smtClean="0">
                <a:solidFill>
                  <a:srgbClr val="FF0000"/>
                </a:solidFill>
              </a:rPr>
              <a:t>YEAR: </a:t>
            </a:r>
            <a:r>
              <a:rPr lang="en-US" b="1" dirty="0" smtClean="0">
                <a:solidFill>
                  <a:srgbClr val="002060"/>
                </a:solidFill>
              </a:rPr>
              <a:t>III SEMESTER 2022-2023 (ODD)</a:t>
            </a:r>
            <a:endParaRPr lang="en-US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1289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Exploring Microsoft Cloud </a:t>
            </a:r>
            <a:r>
              <a:rPr lang="en-US" sz="4000" b="1" dirty="0" smtClean="0"/>
              <a:t>Services</a:t>
            </a:r>
          </a:p>
          <a:p>
            <a:r>
              <a:rPr lang="en-US" sz="4000" dirty="0"/>
              <a:t>That means Microsoft is </a:t>
            </a:r>
            <a:r>
              <a:rPr lang="en-US" sz="4000" dirty="0">
                <a:solidFill>
                  <a:srgbClr val="FF0000"/>
                </a:solidFill>
              </a:rPr>
              <a:t>pushing cloud development</a:t>
            </a:r>
            <a:r>
              <a:rPr lang="en-US" sz="4000" dirty="0"/>
              <a:t> in terms of </a:t>
            </a:r>
            <a:r>
              <a:rPr lang="en-US" sz="4000" dirty="0">
                <a:solidFill>
                  <a:srgbClr val="FF0000"/>
                </a:solidFill>
              </a:rPr>
              <a:t>applications serving </a:t>
            </a:r>
            <a:r>
              <a:rPr lang="en-US" sz="4000" dirty="0"/>
              <a:t>as both a </a:t>
            </a:r>
            <a:r>
              <a:rPr lang="en-US" sz="4000" dirty="0" smtClean="0">
                <a:solidFill>
                  <a:srgbClr val="FF0000"/>
                </a:solidFill>
              </a:rPr>
              <a:t>service and </a:t>
            </a:r>
            <a:r>
              <a:rPr lang="en-US" sz="4000" dirty="0">
                <a:solidFill>
                  <a:srgbClr val="FF0000"/>
                </a:solidFill>
              </a:rPr>
              <a:t>an </a:t>
            </a:r>
            <a:r>
              <a:rPr lang="en-US" sz="4000" dirty="0" smtClean="0">
                <a:solidFill>
                  <a:srgbClr val="FF0000"/>
                </a:solidFill>
              </a:rPr>
              <a:t>application.</a:t>
            </a:r>
          </a:p>
          <a:p>
            <a:r>
              <a:rPr lang="en-US" sz="4000" dirty="0"/>
              <a:t>Microsoft </a:t>
            </a:r>
            <a:r>
              <a:rPr lang="en-US" sz="4000" dirty="0">
                <a:solidFill>
                  <a:srgbClr val="FF0000"/>
                </a:solidFill>
              </a:rPr>
              <a:t>Live</a:t>
            </a:r>
            <a:r>
              <a:rPr lang="en-US" sz="4000" dirty="0"/>
              <a:t> is only one part of the Microsoft </a:t>
            </a:r>
            <a:r>
              <a:rPr lang="en-US" sz="4000" dirty="0">
                <a:solidFill>
                  <a:srgbClr val="FF0000"/>
                </a:solidFill>
              </a:rPr>
              <a:t>cloud </a:t>
            </a:r>
            <a:r>
              <a:rPr lang="en-US" sz="4000" dirty="0" smtClean="0">
                <a:solidFill>
                  <a:srgbClr val="FF0000"/>
                </a:solidFill>
              </a:rPr>
              <a:t>strategy.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698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Exploring Microsoft Cloud </a:t>
            </a:r>
            <a:r>
              <a:rPr lang="en-US" sz="4000" b="1" dirty="0" smtClean="0"/>
              <a:t>Services</a:t>
            </a:r>
          </a:p>
          <a:p>
            <a:r>
              <a:rPr lang="en-US" sz="4000" dirty="0"/>
              <a:t>To </a:t>
            </a:r>
            <a:r>
              <a:rPr lang="en-US" sz="4000" dirty="0">
                <a:solidFill>
                  <a:srgbClr val="FF0000"/>
                </a:solidFill>
              </a:rPr>
              <a:t>enable .</a:t>
            </a:r>
            <a:r>
              <a:rPr lang="en-US" sz="4000" dirty="0" smtClean="0">
                <a:solidFill>
                  <a:srgbClr val="FF0000"/>
                </a:solidFill>
              </a:rPr>
              <a:t>NET developers </a:t>
            </a:r>
            <a:r>
              <a:rPr lang="en-US" sz="4000" dirty="0">
                <a:solidFill>
                  <a:srgbClr val="FF0000"/>
                </a:solidFill>
              </a:rPr>
              <a:t>to extend </a:t>
            </a:r>
            <a:r>
              <a:rPr lang="en-US" sz="4000" dirty="0"/>
              <a:t>their </a:t>
            </a:r>
            <a:r>
              <a:rPr lang="en-US" sz="4000" dirty="0">
                <a:solidFill>
                  <a:srgbClr val="FF0000"/>
                </a:solidFill>
              </a:rPr>
              <a:t>applications into the cloud</a:t>
            </a:r>
            <a:r>
              <a:rPr lang="en-US" sz="4000" dirty="0"/>
              <a:t>, or </a:t>
            </a:r>
            <a:r>
              <a:rPr lang="en-US" sz="4000" dirty="0">
                <a:solidFill>
                  <a:srgbClr val="FF0000"/>
                </a:solidFill>
              </a:rPr>
              <a:t>to build .NET </a:t>
            </a:r>
            <a:r>
              <a:rPr lang="en-US" sz="4000" dirty="0"/>
              <a:t>style applications that </a:t>
            </a:r>
            <a:r>
              <a:rPr lang="en-US" sz="4000" dirty="0" smtClean="0"/>
              <a:t>run completely </a:t>
            </a:r>
            <a:r>
              <a:rPr lang="en-US" sz="4000" dirty="0"/>
              <a:t>in the </a:t>
            </a:r>
            <a:r>
              <a:rPr lang="en-US" sz="4000" dirty="0" smtClean="0"/>
              <a:t>cloud Microsoft </a:t>
            </a:r>
            <a:r>
              <a:rPr lang="en-US" sz="4000" dirty="0"/>
              <a:t>has created a </a:t>
            </a:r>
            <a:r>
              <a:rPr lang="en-US" sz="4000" dirty="0">
                <a:solidFill>
                  <a:srgbClr val="FF0000"/>
                </a:solidFill>
              </a:rPr>
              <a:t>set of .NET services</a:t>
            </a:r>
            <a:r>
              <a:rPr lang="en-US" sz="4000" dirty="0"/>
              <a:t>, which it now refers to as </a:t>
            </a:r>
            <a:r>
              <a:rPr lang="en-US" sz="4000" dirty="0" smtClean="0"/>
              <a:t>the </a:t>
            </a:r>
            <a:r>
              <a:rPr lang="en-US" sz="4000" dirty="0" smtClean="0">
                <a:solidFill>
                  <a:srgbClr val="FF0000"/>
                </a:solidFill>
              </a:rPr>
              <a:t>Windows </a:t>
            </a:r>
            <a:r>
              <a:rPr lang="en-US" sz="4000" dirty="0">
                <a:solidFill>
                  <a:srgbClr val="FF0000"/>
                </a:solidFill>
              </a:rPr>
              <a:t>Azure Platform</a:t>
            </a:r>
            <a:r>
              <a:rPr lang="en-US" sz="4000" dirty="0" smtClean="0"/>
              <a:t>.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180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Exploring Microsoft Cloud </a:t>
            </a:r>
            <a:r>
              <a:rPr lang="en-US" sz="4000" b="1" dirty="0" smtClean="0"/>
              <a:t>Services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813" y="876299"/>
            <a:ext cx="7215187" cy="54088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0973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r>
              <a:rPr lang="en-US" sz="4000" b="1" dirty="0">
                <a:solidFill>
                  <a:srgbClr val="FF0000"/>
                </a:solidFill>
              </a:rPr>
              <a:t>Exploring </a:t>
            </a:r>
            <a:r>
              <a:rPr lang="en-US" sz="4000" dirty="0">
                <a:solidFill>
                  <a:srgbClr val="FF0000"/>
                </a:solidFill>
              </a:rPr>
              <a:t>Azure and its </a:t>
            </a:r>
            <a:r>
              <a:rPr lang="en-US" sz="4000" dirty="0" smtClean="0">
                <a:solidFill>
                  <a:srgbClr val="FF0000"/>
                </a:solidFill>
              </a:rPr>
              <a:t>related.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smtClean="0"/>
              <a:t>services A </a:t>
            </a:r>
            <a:r>
              <a:rPr lang="en-US" sz="4000" dirty="0">
                <a:solidFill>
                  <a:srgbClr val="FF0000"/>
                </a:solidFill>
              </a:rPr>
              <a:t>virtualization service </a:t>
            </a:r>
            <a:r>
              <a:rPr lang="en-US" sz="4000" dirty="0"/>
              <a:t>called </a:t>
            </a:r>
            <a:r>
              <a:rPr lang="en-US" sz="4000" dirty="0">
                <a:solidFill>
                  <a:srgbClr val="FF0000"/>
                </a:solidFill>
              </a:rPr>
              <a:t>Azure </a:t>
            </a:r>
            <a:r>
              <a:rPr lang="en-US" sz="4000" b="1" dirty="0" err="1">
                <a:solidFill>
                  <a:srgbClr val="FF0000"/>
                </a:solidFill>
              </a:rPr>
              <a:t>A</a:t>
            </a:r>
            <a:r>
              <a:rPr lang="en-US" sz="4000" b="1" dirty="0" err="1"/>
              <a:t>ppFabric</a:t>
            </a:r>
            <a:r>
              <a:rPr lang="en-US" sz="4000" b="1" dirty="0"/>
              <a:t> </a:t>
            </a:r>
            <a:r>
              <a:rPr lang="en-US" sz="4000" dirty="0"/>
              <a:t>that creates an </a:t>
            </a:r>
            <a:r>
              <a:rPr lang="en-US" sz="4000" dirty="0">
                <a:solidFill>
                  <a:srgbClr val="FF0000"/>
                </a:solidFill>
              </a:rPr>
              <a:t>application hosting </a:t>
            </a:r>
            <a:r>
              <a:rPr lang="en-US" sz="4000" dirty="0"/>
              <a:t>environment.</a:t>
            </a:r>
          </a:p>
          <a:p>
            <a:pPr marL="0" indent="0">
              <a:buNone/>
            </a:pPr>
            <a:endParaRPr lang="en-US" sz="4000" dirty="0" smtClean="0"/>
          </a:p>
          <a:p>
            <a:pPr marL="0" indent="0">
              <a:buNone/>
            </a:pPr>
            <a:r>
              <a:rPr lang="en-US" sz="4000" dirty="0" err="1" smtClean="0"/>
              <a:t>AppFabric</a:t>
            </a:r>
            <a:r>
              <a:rPr lang="en-US" sz="4000" dirty="0" smtClean="0"/>
              <a:t> </a:t>
            </a:r>
            <a:r>
              <a:rPr lang="en-US" sz="4000" dirty="0">
                <a:solidFill>
                  <a:srgbClr val="FF0000"/>
                </a:solidFill>
              </a:rPr>
              <a:t>(formerly .NET Services) </a:t>
            </a:r>
            <a:r>
              <a:rPr lang="en-US" sz="4000" dirty="0"/>
              <a:t>is a cloud-enabled version of the .</a:t>
            </a:r>
            <a:r>
              <a:rPr lang="en-US" sz="4000" dirty="0" smtClean="0">
                <a:solidFill>
                  <a:srgbClr val="FF0000"/>
                </a:solidFill>
              </a:rPr>
              <a:t>NET Framework.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155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dirty="0"/>
              <a:t>A high capacity </a:t>
            </a:r>
            <a:r>
              <a:rPr lang="en-US" sz="4000" dirty="0">
                <a:solidFill>
                  <a:srgbClr val="FF0000"/>
                </a:solidFill>
              </a:rPr>
              <a:t>non-relational storage facility called Storage</a:t>
            </a:r>
            <a:r>
              <a:rPr lang="en-US" sz="4000" dirty="0"/>
              <a:t>.</a:t>
            </a:r>
          </a:p>
          <a:p>
            <a:r>
              <a:rPr lang="en-US" sz="4000" dirty="0"/>
              <a:t>A set of </a:t>
            </a:r>
            <a:r>
              <a:rPr lang="en-US" sz="4000" dirty="0">
                <a:solidFill>
                  <a:srgbClr val="FF0000"/>
                </a:solidFill>
              </a:rPr>
              <a:t>virtual machine instances </a:t>
            </a:r>
            <a:r>
              <a:rPr lang="en-US" sz="4000" dirty="0"/>
              <a:t>called </a:t>
            </a:r>
            <a:r>
              <a:rPr lang="en-US" sz="4000" dirty="0">
                <a:solidFill>
                  <a:srgbClr val="FF0000"/>
                </a:solidFill>
              </a:rPr>
              <a:t>Compute.</a:t>
            </a:r>
          </a:p>
          <a:p>
            <a:r>
              <a:rPr lang="en-US" sz="4000" dirty="0"/>
              <a:t> A cloud-enabled version </a:t>
            </a:r>
            <a:r>
              <a:rPr lang="en-US" sz="4000" dirty="0">
                <a:solidFill>
                  <a:srgbClr val="FF0000"/>
                </a:solidFill>
              </a:rPr>
              <a:t>of SQL Server called SQL Azure Database</a:t>
            </a:r>
            <a:r>
              <a:rPr lang="en-US" sz="4000" dirty="0" smtClean="0"/>
              <a:t>. 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437896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fontScale="92500"/>
          </a:bodyPr>
          <a:lstStyle/>
          <a:p>
            <a:r>
              <a:rPr lang="en-US" sz="4000" dirty="0"/>
              <a:t>A </a:t>
            </a:r>
            <a:r>
              <a:rPr lang="en-US" sz="4000" dirty="0">
                <a:solidFill>
                  <a:srgbClr val="FF0000"/>
                </a:solidFill>
              </a:rPr>
              <a:t>database marketplace </a:t>
            </a:r>
            <a:r>
              <a:rPr lang="en-US" sz="4000" dirty="0"/>
              <a:t>based on </a:t>
            </a:r>
            <a:r>
              <a:rPr lang="en-US" sz="4000" dirty="0">
                <a:solidFill>
                  <a:srgbClr val="FF0000"/>
                </a:solidFill>
              </a:rPr>
              <a:t>SQL Azure Database code-named “Dallas.”</a:t>
            </a:r>
          </a:p>
          <a:p>
            <a:r>
              <a:rPr lang="en-US" sz="4000" dirty="0" smtClean="0"/>
              <a:t>An </a:t>
            </a:r>
            <a:r>
              <a:rPr lang="en-US" sz="4000" dirty="0" err="1"/>
              <a:t>xRM</a:t>
            </a:r>
            <a:r>
              <a:rPr lang="en-US" sz="4000" dirty="0"/>
              <a:t> </a:t>
            </a:r>
            <a:r>
              <a:rPr lang="en-US" sz="4000" dirty="0">
                <a:solidFill>
                  <a:srgbClr val="FF0000"/>
                </a:solidFill>
              </a:rPr>
              <a:t>(Anything Relations Management) </a:t>
            </a:r>
            <a:r>
              <a:rPr lang="en-US" sz="4000" dirty="0"/>
              <a:t>service called </a:t>
            </a:r>
            <a:r>
              <a:rPr lang="en-US" sz="4000" dirty="0">
                <a:solidFill>
                  <a:srgbClr val="FF0000"/>
                </a:solidFill>
              </a:rPr>
              <a:t>Dynamics CRM based </a:t>
            </a:r>
            <a:r>
              <a:rPr lang="en-US" sz="4000" dirty="0" smtClean="0">
                <a:solidFill>
                  <a:srgbClr val="FF0000"/>
                </a:solidFill>
              </a:rPr>
              <a:t>on Microsoft </a:t>
            </a:r>
            <a:r>
              <a:rPr lang="en-US" sz="4000" dirty="0">
                <a:solidFill>
                  <a:srgbClr val="FF0000"/>
                </a:solidFill>
              </a:rPr>
              <a:t>Dynamics.</a:t>
            </a:r>
          </a:p>
          <a:p>
            <a:r>
              <a:rPr lang="en-US" sz="4000" dirty="0" smtClean="0"/>
              <a:t>A </a:t>
            </a:r>
            <a:r>
              <a:rPr lang="en-US" sz="4000" dirty="0">
                <a:solidFill>
                  <a:srgbClr val="FF0000"/>
                </a:solidFill>
              </a:rPr>
              <a:t>document and collaboration </a:t>
            </a:r>
            <a:r>
              <a:rPr lang="en-US" sz="4000" dirty="0"/>
              <a:t>service based on </a:t>
            </a:r>
            <a:r>
              <a:rPr lang="en-US" sz="4000" dirty="0">
                <a:solidFill>
                  <a:srgbClr val="FF0000"/>
                </a:solidFill>
              </a:rPr>
              <a:t>SharePoint called SharePoint Services</a:t>
            </a:r>
            <a:r>
              <a:rPr lang="en-US" sz="4000" dirty="0" smtClean="0">
                <a:solidFill>
                  <a:srgbClr val="FF0000"/>
                </a:solidFill>
              </a:rPr>
              <a:t>.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282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b="1" dirty="0">
              <a:solidFill>
                <a:srgbClr val="FF0000"/>
              </a:solidFill>
            </a:endParaRPr>
          </a:p>
          <a:p>
            <a:pPr marL="0" indent="0" algn="ctr">
              <a:buNone/>
            </a:pPr>
            <a:r>
              <a:rPr lang="en-US" sz="6000" b="1" smtClean="0">
                <a:solidFill>
                  <a:srgbClr val="FF0000"/>
                </a:solidFill>
              </a:rPr>
              <a:t>Thank </a:t>
            </a:r>
            <a:r>
              <a:rPr lang="en-US" sz="6000" b="1" dirty="0" smtClean="0">
                <a:solidFill>
                  <a:srgbClr val="FF0000"/>
                </a:solidFill>
              </a:rPr>
              <a:t>You</a:t>
            </a:r>
          </a:p>
        </p:txBody>
      </p:sp>
    </p:spTree>
    <p:extLst>
      <p:ext uri="{BB962C8B-B14F-4D97-AF65-F5344CB8AC3E}">
        <p14:creationId xmlns:p14="http://schemas.microsoft.com/office/powerpoint/2010/main" val="797026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Exploring Microsoft Cloud </a:t>
            </a:r>
            <a:r>
              <a:rPr lang="en-US" sz="4000" b="1" dirty="0" smtClean="0"/>
              <a:t>Services</a:t>
            </a:r>
          </a:p>
          <a:p>
            <a:r>
              <a:rPr lang="en-US" sz="3600" dirty="0"/>
              <a:t>Microsoft </a:t>
            </a:r>
            <a:r>
              <a:rPr lang="en-US" sz="3600" dirty="0" smtClean="0"/>
              <a:t>was </a:t>
            </a:r>
            <a:r>
              <a:rPr lang="en-US" sz="3600" dirty="0" smtClean="0">
                <a:solidFill>
                  <a:srgbClr val="FF0000"/>
                </a:solidFill>
              </a:rPr>
              <a:t>“betting </a:t>
            </a:r>
            <a:r>
              <a:rPr lang="en-US" sz="3600" dirty="0">
                <a:solidFill>
                  <a:srgbClr val="FF0000"/>
                </a:solidFill>
              </a:rPr>
              <a:t>our company” </a:t>
            </a:r>
            <a:r>
              <a:rPr lang="en-US" sz="3600" dirty="0"/>
              <a:t>on the cloud.</a:t>
            </a:r>
            <a:endParaRPr lang="en-US" sz="36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en-US" sz="3600" dirty="0">
                <a:solidFill>
                  <a:srgbClr val="FF0000"/>
                </a:solidFill>
              </a:rPr>
              <a:t>70 percent </a:t>
            </a:r>
            <a:r>
              <a:rPr lang="en-US" sz="3600" dirty="0"/>
              <a:t>of </a:t>
            </a:r>
            <a:r>
              <a:rPr lang="en-US" sz="3600" dirty="0" smtClean="0"/>
              <a:t>Microsoft employees </a:t>
            </a:r>
            <a:r>
              <a:rPr lang="en-US" sz="3600" dirty="0"/>
              <a:t>were currently working on </a:t>
            </a:r>
            <a:r>
              <a:rPr lang="en-US" sz="3600" dirty="0">
                <a:solidFill>
                  <a:srgbClr val="FF0000"/>
                </a:solidFill>
              </a:rPr>
              <a:t>cloud-related projects</a:t>
            </a:r>
            <a:r>
              <a:rPr lang="en-US" sz="3600" dirty="0"/>
              <a:t> and that the number was expected </a:t>
            </a:r>
            <a:r>
              <a:rPr lang="en-US" sz="3600" dirty="0" smtClean="0"/>
              <a:t>to rise </a:t>
            </a:r>
            <a:r>
              <a:rPr lang="en-US" sz="3600" dirty="0"/>
              <a:t>to about </a:t>
            </a:r>
            <a:r>
              <a:rPr lang="en-US" sz="3600" dirty="0">
                <a:solidFill>
                  <a:srgbClr val="FF0000"/>
                </a:solidFill>
              </a:rPr>
              <a:t>90 percent within a year.</a:t>
            </a:r>
            <a:r>
              <a:rPr lang="en-US" sz="3600" dirty="0" smtClean="0">
                <a:solidFill>
                  <a:srgbClr val="FF0000"/>
                </a:solidFill>
              </a:rPr>
              <a:t>.</a:t>
            </a:r>
          </a:p>
          <a:p>
            <a:pPr algn="just"/>
            <a:endParaRPr lang="en-US" sz="3800" dirty="0" smtClean="0">
              <a:solidFill>
                <a:srgbClr val="FF0000"/>
              </a:solidFill>
            </a:endParaRPr>
          </a:p>
          <a:p>
            <a:pPr algn="just"/>
            <a:endParaRPr lang="en-US" dirty="0" smtClean="0">
              <a:solidFill>
                <a:srgbClr val="FF0000"/>
              </a:solidFill>
            </a:endParaRP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695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r>
              <a:rPr lang="en-US" sz="4700" b="1" dirty="0"/>
              <a:t>Exploring Microsoft Cloud </a:t>
            </a:r>
            <a:r>
              <a:rPr lang="en-US" sz="4700" b="1" dirty="0" smtClean="0"/>
              <a:t>Services</a:t>
            </a:r>
          </a:p>
          <a:p>
            <a:pPr algn="just"/>
            <a:r>
              <a:rPr lang="en-US" sz="4000" dirty="0"/>
              <a:t>Plans to integrate </a:t>
            </a:r>
            <a:r>
              <a:rPr lang="en-US" sz="4000" dirty="0">
                <a:solidFill>
                  <a:srgbClr val="FF0000"/>
                </a:solidFill>
              </a:rPr>
              <a:t>cloud-based applications </a:t>
            </a:r>
            <a:r>
              <a:rPr lang="en-US" sz="4000" dirty="0"/>
              <a:t>and </a:t>
            </a:r>
            <a:r>
              <a:rPr lang="en-US" sz="4000" dirty="0">
                <a:solidFill>
                  <a:srgbClr val="FF0000"/>
                </a:solidFill>
              </a:rPr>
              <a:t>services</a:t>
            </a:r>
            <a:r>
              <a:rPr lang="en-US" sz="4000" dirty="0"/>
              <a:t> </a:t>
            </a:r>
            <a:r>
              <a:rPr lang="en-US" sz="4000" dirty="0" smtClean="0"/>
              <a:t>into the </a:t>
            </a:r>
            <a:r>
              <a:rPr lang="en-US" sz="4000" dirty="0"/>
              <a:t>Microsoft product </a:t>
            </a:r>
            <a:r>
              <a:rPr lang="en-US" sz="4000" dirty="0">
                <a:solidFill>
                  <a:srgbClr val="FF0000"/>
                </a:solidFill>
              </a:rPr>
              <a:t>portfolio </a:t>
            </a:r>
            <a:r>
              <a:rPr lang="en-US" sz="4000" dirty="0" smtClean="0">
                <a:solidFill>
                  <a:srgbClr val="FF0000"/>
                </a:solidFill>
              </a:rPr>
              <a:t>      dominates</a:t>
            </a:r>
            <a:r>
              <a:rPr lang="en-US" sz="4000" dirty="0" smtClean="0"/>
              <a:t> </a:t>
            </a:r>
            <a:r>
              <a:rPr lang="en-US" sz="4000" dirty="0"/>
              <a:t>the thinking at Microsoft </a:t>
            </a:r>
            <a:endParaRPr lang="en-US" sz="4000" dirty="0" smtClean="0"/>
          </a:p>
          <a:p>
            <a:pPr marL="0" indent="0" algn="just">
              <a:buNone/>
            </a:pPr>
            <a:r>
              <a:rPr lang="en-US" sz="4000" dirty="0"/>
              <a:t> </a:t>
            </a:r>
            <a:r>
              <a:rPr lang="en-US" sz="4000" dirty="0" smtClean="0"/>
              <a:t>   and </a:t>
            </a:r>
            <a:r>
              <a:rPr lang="en-US" sz="4000" dirty="0"/>
              <a:t>is playing a central role in</a:t>
            </a:r>
          </a:p>
          <a:p>
            <a:pPr marL="0" indent="0" algn="just">
              <a:buNone/>
            </a:pPr>
            <a:r>
              <a:rPr lang="en-US" sz="4000" dirty="0" smtClean="0"/>
              <a:t>    the </a:t>
            </a:r>
            <a:r>
              <a:rPr lang="en-US" sz="4000" dirty="0"/>
              <a:t>company’s ongoing product </a:t>
            </a:r>
            <a:endParaRPr lang="en-US" sz="4000" dirty="0" smtClean="0"/>
          </a:p>
          <a:p>
            <a:pPr marL="0" indent="0" algn="just">
              <a:buNone/>
            </a:pPr>
            <a:r>
              <a:rPr lang="en-US" sz="4000" dirty="0"/>
              <a:t> </a:t>
            </a:r>
            <a:r>
              <a:rPr lang="en-US" sz="4000" dirty="0" smtClean="0"/>
              <a:t>    development</a:t>
            </a:r>
            <a:r>
              <a:rPr lang="en-US" sz="4000" dirty="0"/>
              <a:t>.</a:t>
            </a:r>
            <a:endParaRPr lang="en-US" sz="3800" dirty="0" smtClean="0">
              <a:solidFill>
                <a:srgbClr val="FF0000"/>
              </a:solidFill>
            </a:endParaRPr>
          </a:p>
          <a:p>
            <a:pPr algn="just"/>
            <a:endParaRPr lang="en-US" dirty="0" smtClean="0">
              <a:solidFill>
                <a:srgbClr val="FF0000"/>
              </a:solidFill>
            </a:endParaRP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846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 lnSpcReduction="10000"/>
          </a:bodyPr>
          <a:lstStyle/>
          <a:p>
            <a:r>
              <a:rPr lang="en-US" sz="4700" b="1" dirty="0"/>
              <a:t>Exploring Microsoft Cloud </a:t>
            </a:r>
            <a:r>
              <a:rPr lang="en-US" sz="4700" b="1" dirty="0" smtClean="0"/>
              <a:t>Services</a:t>
            </a:r>
          </a:p>
          <a:p>
            <a:r>
              <a:rPr lang="en-US" sz="4000" dirty="0"/>
              <a:t>The starting place for Microsoft’s cloud </a:t>
            </a:r>
            <a:r>
              <a:rPr lang="en-US" sz="4000" dirty="0" smtClean="0"/>
              <a:t>computing efforts </a:t>
            </a:r>
            <a:r>
              <a:rPr lang="en-US" sz="4000" dirty="0"/>
              <a:t>may be found at </a:t>
            </a:r>
            <a:r>
              <a:rPr lang="en-US" sz="4000" dirty="0" smtClean="0">
                <a:solidFill>
                  <a:srgbClr val="FF0000"/>
                </a:solidFill>
              </a:rPr>
              <a:t>Microsoft.com/cloud.</a:t>
            </a:r>
          </a:p>
          <a:p>
            <a:pPr algn="just"/>
            <a:r>
              <a:rPr lang="en-US" sz="4000" dirty="0"/>
              <a:t>Microsoft has a </a:t>
            </a:r>
            <a:r>
              <a:rPr lang="en-US" sz="4000" dirty="0">
                <a:solidFill>
                  <a:srgbClr val="FF0000"/>
                </a:solidFill>
              </a:rPr>
              <a:t>vast array</a:t>
            </a:r>
            <a:r>
              <a:rPr lang="en-US" sz="4000" dirty="0"/>
              <a:t> of cloud computing products and </a:t>
            </a:r>
            <a:r>
              <a:rPr lang="en-US" sz="4000" dirty="0">
                <a:solidFill>
                  <a:srgbClr val="FF0000"/>
                </a:solidFill>
              </a:rPr>
              <a:t>initiatives</a:t>
            </a:r>
            <a:r>
              <a:rPr lang="en-US" sz="4000" dirty="0"/>
              <a:t>, and a number of </a:t>
            </a:r>
            <a:r>
              <a:rPr lang="en-US" sz="4000" dirty="0" smtClean="0"/>
              <a:t>industry leading </a:t>
            </a:r>
            <a:r>
              <a:rPr lang="en-US" sz="4000" dirty="0" smtClean="0">
                <a:solidFill>
                  <a:srgbClr val="FF0000"/>
                </a:solidFill>
              </a:rPr>
              <a:t>Web </a:t>
            </a:r>
            <a:r>
              <a:rPr lang="en-US" sz="4000" dirty="0">
                <a:solidFill>
                  <a:srgbClr val="FF0000"/>
                </a:solidFill>
              </a:rPr>
              <a:t>applications</a:t>
            </a:r>
            <a:r>
              <a:rPr lang="en-US" sz="4000" dirty="0"/>
              <a:t>.</a:t>
            </a:r>
            <a:endParaRPr lang="en-US" sz="4000" dirty="0" smtClean="0">
              <a:solidFill>
                <a:srgbClr val="FF0000"/>
              </a:solidFill>
            </a:endParaRPr>
          </a:p>
          <a:p>
            <a:pPr algn="just"/>
            <a:endParaRPr lang="en-US" dirty="0" smtClean="0"/>
          </a:p>
          <a:p>
            <a:pPr marL="0" indent="0" algn="just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4780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Exploring Microsoft Cloud </a:t>
            </a:r>
            <a:r>
              <a:rPr lang="en-US" sz="4000" b="1" dirty="0" smtClean="0"/>
              <a:t>Services</a:t>
            </a:r>
          </a:p>
          <a:p>
            <a:r>
              <a:rPr lang="en-US" sz="4000" dirty="0"/>
              <a:t>services like </a:t>
            </a:r>
            <a:r>
              <a:rPr lang="en-US" sz="4000" dirty="0">
                <a:solidFill>
                  <a:srgbClr val="FF0000"/>
                </a:solidFill>
              </a:rPr>
              <a:t>America Online Instant </a:t>
            </a:r>
            <a:r>
              <a:rPr lang="en-US" sz="4000" dirty="0"/>
              <a:t>Messenger </a:t>
            </a:r>
            <a:r>
              <a:rPr lang="en-US" sz="4000" dirty="0">
                <a:solidFill>
                  <a:srgbClr val="FF0000"/>
                </a:solidFill>
              </a:rPr>
              <a:t>(AIM) </a:t>
            </a:r>
            <a:r>
              <a:rPr lang="en-US" sz="4000" dirty="0" smtClean="0"/>
              <a:t>may garner mindshare </a:t>
            </a:r>
            <a:r>
              <a:rPr lang="en-US" sz="4000" dirty="0"/>
              <a:t>in the United States, surprisingly Microsoft Messenger is the </a:t>
            </a:r>
            <a:r>
              <a:rPr lang="en-US" sz="4000" dirty="0">
                <a:solidFill>
                  <a:srgbClr val="FF0000"/>
                </a:solidFill>
              </a:rPr>
              <a:t>market</a:t>
            </a:r>
            <a:r>
              <a:rPr lang="en-US" sz="4000" dirty="0"/>
              <a:t> leader </a:t>
            </a:r>
            <a:r>
              <a:rPr lang="en-US" sz="4000" dirty="0" smtClean="0"/>
              <a:t>in many </a:t>
            </a:r>
            <a:r>
              <a:rPr lang="en-US" sz="4000" dirty="0"/>
              <a:t>other countries</a:t>
            </a:r>
            <a:r>
              <a:rPr lang="en-US" sz="4000" dirty="0" smtClean="0"/>
              <a:t>.</a:t>
            </a:r>
          </a:p>
          <a:p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2565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Exploring Microsoft Cloud </a:t>
            </a:r>
            <a:r>
              <a:rPr lang="en-US" sz="4000" b="1" dirty="0" smtClean="0"/>
              <a:t>Services</a:t>
            </a:r>
          </a:p>
          <a:p>
            <a:r>
              <a:rPr lang="en-US" sz="4000" dirty="0">
                <a:solidFill>
                  <a:srgbClr val="FF0000"/>
                </a:solidFill>
              </a:rPr>
              <a:t>Product by product </a:t>
            </a:r>
            <a:r>
              <a:rPr lang="en-US" sz="4000" dirty="0"/>
              <a:t>in any category you can </a:t>
            </a:r>
            <a:r>
              <a:rPr lang="en-US" sz="4000" dirty="0">
                <a:solidFill>
                  <a:srgbClr val="FF0000"/>
                </a:solidFill>
              </a:rPr>
              <a:t>name—calendars, event </a:t>
            </a:r>
            <a:r>
              <a:rPr lang="en-US" sz="4000" dirty="0" smtClean="0">
                <a:solidFill>
                  <a:srgbClr val="FF0000"/>
                </a:solidFill>
              </a:rPr>
              <a:t>managers, photo </a:t>
            </a:r>
            <a:r>
              <a:rPr lang="en-US" sz="4000" dirty="0">
                <a:solidFill>
                  <a:srgbClr val="FF0000"/>
                </a:solidFill>
              </a:rPr>
              <a:t>galleries, image editors, movie making, </a:t>
            </a:r>
            <a:r>
              <a:rPr lang="en-US" sz="4000" dirty="0"/>
              <a:t>and so on—Microsoft has a </a:t>
            </a:r>
            <a:r>
              <a:rPr lang="en-US" sz="4000" dirty="0">
                <a:solidFill>
                  <a:srgbClr val="FF0000"/>
                </a:solidFill>
              </a:rPr>
              <a:t>Web application</a:t>
            </a:r>
            <a:r>
              <a:rPr lang="en-US" sz="4000" dirty="0"/>
              <a:t> </a:t>
            </a:r>
            <a:r>
              <a:rPr lang="en-US" sz="4000" dirty="0" smtClean="0"/>
              <a:t>for it</a:t>
            </a:r>
            <a:r>
              <a:rPr lang="en-US" sz="4000" dirty="0"/>
              <a:t>.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9217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Exploring Microsoft Cloud </a:t>
            </a:r>
            <a:r>
              <a:rPr lang="en-US" sz="4000" b="1" dirty="0" smtClean="0"/>
              <a:t>Services</a:t>
            </a:r>
          </a:p>
          <a:p>
            <a:r>
              <a:rPr lang="en-US" sz="4000" dirty="0"/>
              <a:t>What is also true is that </a:t>
            </a:r>
            <a:r>
              <a:rPr lang="en-US" sz="4000" dirty="0">
                <a:solidFill>
                  <a:srgbClr val="FF0000"/>
                </a:solidFill>
              </a:rPr>
              <a:t>Web apps </a:t>
            </a:r>
            <a:r>
              <a:rPr lang="en-US" sz="4000" dirty="0"/>
              <a:t>are </a:t>
            </a:r>
            <a:r>
              <a:rPr lang="en-US" sz="4000" dirty="0" smtClean="0"/>
              <a:t>under </a:t>
            </a:r>
            <a:r>
              <a:rPr lang="en-US" sz="4000" dirty="0"/>
              <a:t>very </a:t>
            </a:r>
            <a:r>
              <a:rPr lang="en-US" sz="4000" dirty="0">
                <a:solidFill>
                  <a:srgbClr val="FF0000"/>
                </a:solidFill>
              </a:rPr>
              <a:t>active development</a:t>
            </a:r>
            <a:r>
              <a:rPr lang="en-US" sz="4000" dirty="0" smtClean="0">
                <a:solidFill>
                  <a:srgbClr val="FF0000"/>
                </a:solidFill>
              </a:rPr>
              <a:t>.</a:t>
            </a:r>
          </a:p>
          <a:p>
            <a:r>
              <a:rPr lang="en-US" sz="4000" dirty="0"/>
              <a:t>Microsoft sees its </a:t>
            </a:r>
            <a:r>
              <a:rPr lang="en-US" sz="4000" dirty="0">
                <a:solidFill>
                  <a:srgbClr val="FF0000"/>
                </a:solidFill>
              </a:rPr>
              <a:t>on-line application </a:t>
            </a:r>
            <a:r>
              <a:rPr lang="en-US" sz="4000" dirty="0"/>
              <a:t>portfolio as a way of extending its </a:t>
            </a:r>
            <a:r>
              <a:rPr lang="en-US" sz="4000" dirty="0">
                <a:solidFill>
                  <a:srgbClr val="FF0000"/>
                </a:solidFill>
              </a:rPr>
              <a:t>desktop applications </a:t>
            </a:r>
            <a:r>
              <a:rPr lang="en-US" sz="4000" dirty="0" smtClean="0"/>
              <a:t>to make </a:t>
            </a:r>
            <a:r>
              <a:rPr lang="en-US" sz="4000" dirty="0"/>
              <a:t>the company </a:t>
            </a:r>
            <a:r>
              <a:rPr lang="en-US" sz="4000" dirty="0">
                <a:solidFill>
                  <a:srgbClr val="FF0000"/>
                </a:solidFill>
              </a:rPr>
              <a:t>pervasive </a:t>
            </a:r>
            <a:r>
              <a:rPr lang="en-US" sz="4000" dirty="0"/>
              <a:t>and to extend its products’ lives well into the future.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155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Exploring Microsoft Cloud </a:t>
            </a:r>
            <a:r>
              <a:rPr lang="en-US" sz="4000" b="1" dirty="0" smtClean="0"/>
              <a:t>Services</a:t>
            </a:r>
          </a:p>
          <a:p>
            <a:r>
              <a:rPr lang="en-US" sz="4000" dirty="0"/>
              <a:t>Microsoft sees its future as providing the best </a:t>
            </a:r>
            <a:r>
              <a:rPr lang="en-US" sz="4000" dirty="0">
                <a:solidFill>
                  <a:srgbClr val="FF0000"/>
                </a:solidFill>
              </a:rPr>
              <a:t>Web experience </a:t>
            </a:r>
            <a:r>
              <a:rPr lang="en-US" sz="4000" dirty="0"/>
              <a:t>for any type </a:t>
            </a:r>
            <a:r>
              <a:rPr lang="en-US" sz="4000" dirty="0" smtClean="0"/>
              <a:t>of device.</a:t>
            </a:r>
          </a:p>
          <a:p>
            <a:r>
              <a:rPr lang="en-US" sz="4000" dirty="0">
                <a:solidFill>
                  <a:srgbClr val="FF0000"/>
                </a:solidFill>
              </a:rPr>
              <a:t>structures its </a:t>
            </a:r>
            <a:r>
              <a:rPr lang="en-US" sz="4000" dirty="0" smtClean="0">
                <a:solidFill>
                  <a:srgbClr val="FF0000"/>
                </a:solidFill>
              </a:rPr>
              <a:t>developmen</a:t>
            </a:r>
            <a:r>
              <a:rPr lang="en-US" sz="4000" dirty="0">
                <a:solidFill>
                  <a:srgbClr val="FF0000"/>
                </a:solidFill>
              </a:rPr>
              <a:t>t</a:t>
            </a:r>
            <a:r>
              <a:rPr lang="en-US" sz="4000" dirty="0" smtClean="0">
                <a:solidFill>
                  <a:srgbClr val="FF0000"/>
                </a:solidFill>
              </a:rPr>
              <a:t> environment.</a:t>
            </a:r>
          </a:p>
          <a:p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023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>
            <a:normAutofit/>
          </a:bodyPr>
          <a:lstStyle/>
          <a:p>
            <a:r>
              <a:rPr lang="en-US" sz="4000" b="1" dirty="0"/>
              <a:t>Exploring Microsoft Cloud </a:t>
            </a:r>
            <a:r>
              <a:rPr lang="en-US" sz="4000" b="1" dirty="0" smtClean="0"/>
              <a:t>Services</a:t>
            </a:r>
          </a:p>
          <a:p>
            <a:pPr algn="just"/>
            <a:r>
              <a:rPr lang="en-US" sz="4000" dirty="0"/>
              <a:t>For a </a:t>
            </a:r>
            <a:r>
              <a:rPr lang="en-US" sz="4000" dirty="0">
                <a:solidFill>
                  <a:srgbClr val="FF0000"/>
                </a:solidFill>
              </a:rPr>
              <a:t>mobile device</a:t>
            </a:r>
            <a:r>
              <a:rPr lang="en-US" sz="4000" dirty="0"/>
              <a:t>, that would mean </a:t>
            </a:r>
            <a:r>
              <a:rPr lang="en-US" sz="4000" dirty="0">
                <a:solidFill>
                  <a:srgbClr val="FF0000"/>
                </a:solidFill>
              </a:rPr>
              <a:t>adjusting the </a:t>
            </a:r>
            <a:r>
              <a:rPr lang="en-US" sz="4000" dirty="0" smtClean="0">
                <a:solidFill>
                  <a:srgbClr val="FF0000"/>
                </a:solidFill>
              </a:rPr>
              <a:t>user interface </a:t>
            </a:r>
            <a:r>
              <a:rPr lang="en-US" sz="4000" dirty="0"/>
              <a:t>to accommodate the </a:t>
            </a:r>
            <a:r>
              <a:rPr lang="en-US" sz="4000" dirty="0">
                <a:solidFill>
                  <a:srgbClr val="FF0000"/>
                </a:solidFill>
              </a:rPr>
              <a:t>small screen</a:t>
            </a:r>
            <a:r>
              <a:rPr lang="en-US" sz="4000" dirty="0"/>
              <a:t>, while for a </a:t>
            </a:r>
            <a:r>
              <a:rPr lang="en-US" sz="4000" dirty="0">
                <a:solidFill>
                  <a:srgbClr val="FF0000"/>
                </a:solidFill>
              </a:rPr>
              <a:t>PC the Web application </a:t>
            </a:r>
            <a:r>
              <a:rPr lang="en-US" sz="4000" dirty="0"/>
              <a:t>would take </a:t>
            </a:r>
            <a:r>
              <a:rPr lang="en-US" sz="4000" dirty="0" smtClean="0">
                <a:solidFill>
                  <a:srgbClr val="FF0000"/>
                </a:solidFill>
              </a:rPr>
              <a:t>advantage</a:t>
            </a:r>
            <a:r>
              <a:rPr lang="en-US" sz="4000" dirty="0" smtClean="0"/>
              <a:t> of </a:t>
            </a:r>
            <a:r>
              <a:rPr lang="en-US" sz="4000" dirty="0"/>
              <a:t>the </a:t>
            </a:r>
            <a:r>
              <a:rPr lang="en-US" sz="4000" dirty="0">
                <a:solidFill>
                  <a:srgbClr val="FF0000"/>
                </a:solidFill>
              </a:rPr>
              <a:t>PC hardware</a:t>
            </a:r>
            <a:r>
              <a:rPr lang="en-US" sz="4000" dirty="0"/>
              <a:t> to accelerate the application and add </a:t>
            </a:r>
            <a:r>
              <a:rPr lang="en-US" sz="4000" dirty="0">
                <a:solidFill>
                  <a:srgbClr val="FF0000"/>
                </a:solidFill>
              </a:rPr>
              <a:t>richer graphics </a:t>
            </a:r>
            <a:r>
              <a:rPr lang="en-US" sz="4000" dirty="0"/>
              <a:t>and other features.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65793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536</Words>
  <Application>Microsoft Office PowerPoint</Application>
  <PresentationFormat>On-screen Show (4:3)</PresentationFormat>
  <Paragraphs>54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DR.SNSRCAS, CBE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DR.SNSRCAS, CBE</dc:title>
  <dc:creator>DELL 2021</dc:creator>
  <cp:lastModifiedBy>DELL 2021</cp:lastModifiedBy>
  <cp:revision>79</cp:revision>
  <dcterms:created xsi:type="dcterms:W3CDTF">2006-08-16T00:00:00Z</dcterms:created>
  <dcterms:modified xsi:type="dcterms:W3CDTF">2022-10-06T05:08:47Z</dcterms:modified>
</cp:coreProperties>
</file>